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goal of this course is to make you familiar with genome-wide sequencing approaches and the computational analyses that are essential to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of you may have an immediate application in mind or already have collected a particular type of data,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you can think of the possible new ways to analyze 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for those who do not have an immediate application in mind,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get started in genomics and plan your collection and analysis, and maybe think of how to explore the massive amount of data already available.</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73931acf1f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3931acf1f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2f61d13c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2f61d13c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go into the technical part, I want to briefly motivate everyone and</a:t>
            </a:r>
            <a:r>
              <a:rPr lang="en"/>
              <a:t> give a brief overview of the power of these approaches to survey the transcriptional and chromatin landscape of a cell or tissue.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picture, I am showing you a common visualization for genomic data, coverage profiles in a genome browser. </a:t>
            </a:r>
            <a:endParaRPr/>
          </a:p>
          <a:p>
            <a:pPr indent="0" lvl="0" marL="0" rtl="0" algn="l">
              <a:spcBef>
                <a:spcPts val="0"/>
              </a:spcBef>
              <a:spcAft>
                <a:spcPts val="0"/>
              </a:spcAft>
              <a:buNone/>
            </a:pPr>
            <a:r>
              <a:rPr lang="en"/>
              <a:t>This is spanning over 300kb of the mouse genome, and you can see the Prdm1 gene represented at the top left.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Below the gene shown in black are two different tracks for RNA-Seq, you can notice that the peaks for these tracks correspond to the exon regions of the gene, </a:t>
            </a:r>
            <a:endParaRPr/>
          </a:p>
          <a:p>
            <a:pPr indent="0" lvl="0" marL="0" rtl="0" algn="l">
              <a:spcBef>
                <a:spcPts val="0"/>
              </a:spcBef>
              <a:spcAft>
                <a:spcPts val="0"/>
              </a:spcAft>
              <a:buNone/>
            </a:pPr>
            <a:r>
              <a:rPr lang="en"/>
              <a:t>expected from the higher contribution of mature (spliced) mRNA to the libraries sequenced. Notice also that there is not much signal outside of the gene locus.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can also generate libraries to survey chromatin accessibility, shown in blue from ATAC-seq, and histone modifications using ChIP-Seq, such as H3K27ac (light green) and H3K4me3 (dark green). </a:t>
            </a:r>
            <a:endParaRPr/>
          </a:p>
          <a:p>
            <a:pPr indent="0" lvl="0" marL="0" rtl="0" algn="l">
              <a:spcBef>
                <a:spcPts val="0"/>
              </a:spcBef>
              <a:spcAft>
                <a:spcPts val="0"/>
              </a:spcAft>
              <a:buNone/>
            </a:pPr>
            <a:r>
              <a:rPr lang="en"/>
              <a:t>These data allow us to detect regions that likely function as regulatory elements, including promoters and enhancers.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this picture I also want to point out that there is also more power to these studies when done in combination, </a:t>
            </a:r>
            <a:endParaRPr/>
          </a:p>
          <a:p>
            <a:pPr indent="0" lvl="0" marL="0" rtl="0" algn="l">
              <a:spcBef>
                <a:spcPts val="0"/>
              </a:spcBef>
              <a:spcAft>
                <a:spcPts val="0"/>
              </a:spcAft>
              <a:buNone/>
            </a:pPr>
            <a:r>
              <a:rPr lang="en"/>
              <a:t>since integrating all of this information can help us understand more than we would by examining them separately.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to introduce one final dimension, we can also collect this information in a </a:t>
            </a:r>
            <a:r>
              <a:rPr lang="en"/>
              <a:t>time course</a:t>
            </a:r>
            <a:r>
              <a:rPr lang="en"/>
              <a:t>, to follow cellular processes.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83526a039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83526a039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The way we like to think about this type of data is as a readout of a cell state.</a:t>
            </a:r>
            <a:endParaRPr/>
          </a:p>
          <a:p>
            <a:pPr indent="0" lvl="0" marL="0" rtl="0" algn="l">
              <a:spcBef>
                <a:spcPts val="0"/>
              </a:spcBef>
              <a:spcAft>
                <a:spcPts val="0"/>
              </a:spcAft>
              <a:buNone/>
            </a:pPr>
            <a:r>
              <a:rPr lang="en"/>
              <a:t>Cells respond to changes in their environment, and we can observe the impact of these changes in their transcription output or chromatin landscape.</a:t>
            </a:r>
            <a:endParaRPr/>
          </a:p>
          <a:p>
            <a:pPr indent="0" lvl="0" marL="0" rtl="0" algn="l">
              <a:spcBef>
                <a:spcPts val="0"/>
              </a:spcBef>
              <a:spcAft>
                <a:spcPts val="0"/>
              </a:spcAft>
              <a:buNone/>
            </a:pPr>
            <a:r>
              <a:rPr lang="en"/>
              <a:t>One of the favorite systems we use in the Garber lab, because of how dramatic the difference is, are dendritic cells, which are part of your innate immune system, when they come in contact with LPS, a molecule present in the membrane of gram negative bacteria.</a:t>
            </a:r>
            <a:endParaRPr/>
          </a:p>
          <a:p>
            <a:pPr indent="0" lvl="0" marL="0" rtl="0" algn="l">
              <a:spcBef>
                <a:spcPts val="0"/>
              </a:spcBef>
              <a:spcAft>
                <a:spcPts val="0"/>
              </a:spcAft>
              <a:buNone/>
            </a:pPr>
            <a:r>
              <a:rPr lang="en"/>
              <a:t>Cells use signaling cascades to process this kind of information from their environment. This is an example of a typical cascade involving an extracellular receptor (TLR4) that triggers a transcriptional response.</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83526a039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83526a039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transcriptional response is dramatic as I mentioned, there are roughly 2000 genes upregulated and another 2000 downregulated, I am showing you only part of them in this heatmap.</a:t>
            </a:r>
            <a:endParaRPr/>
          </a:p>
          <a:p>
            <a:pPr indent="0" lvl="0" marL="0" rtl="0" algn="l">
              <a:spcBef>
                <a:spcPts val="0"/>
              </a:spcBef>
              <a:spcAft>
                <a:spcPts val="0"/>
              </a:spcAft>
              <a:buNone/>
            </a:pPr>
            <a:r>
              <a:rPr lang="en"/>
              <a:t>The heatmap if you are not familiar, is a way to display the expression of a large number of genes, in multiple conditions and replicates, here I am showing you the expression of genes in dendritic cells from two different human donors, collected at several time points before and after they were stimulated with LPS. </a:t>
            </a:r>
            <a:endParaRPr/>
          </a:p>
          <a:p>
            <a:pPr indent="0" lvl="0" marL="0" rtl="0" algn="l">
              <a:spcBef>
                <a:spcPts val="0"/>
              </a:spcBef>
              <a:spcAft>
                <a:spcPts val="0"/>
              </a:spcAft>
              <a:buNone/>
            </a:pPr>
            <a:r>
              <a:rPr lang="en"/>
              <a:t>The red color marks higher expression for a given gene, and blue marks lower expression.</a:t>
            </a:r>
            <a:endParaRPr/>
          </a:p>
          <a:p>
            <a:pPr indent="0" lvl="0" marL="0" rtl="0" algn="l">
              <a:spcBef>
                <a:spcPts val="0"/>
              </a:spcBef>
              <a:spcAft>
                <a:spcPts val="0"/>
              </a:spcAft>
              <a:buNone/>
            </a:pPr>
            <a:r>
              <a:rPr lang="en"/>
              <a:t>You can see many genes show similar patterns of expression, and the reason this is easy to detect is that this heatmap has been plotted after clustering genes with similar expression across time.</a:t>
            </a:r>
            <a:endParaRPr/>
          </a:p>
          <a:p>
            <a:pPr indent="0" lvl="0" marL="0" rtl="0" algn="l">
              <a:spcBef>
                <a:spcPts val="0"/>
              </a:spcBef>
              <a:spcAft>
                <a:spcPts val="0"/>
              </a:spcAft>
              <a:buNone/>
            </a:pPr>
            <a:r>
              <a:rPr lang="en"/>
              <a:t>We can focus on a specific cluster showing the same response, for example genes that are rapidly induced and show maximum expression at 1h post LPS stimulation. </a:t>
            </a:r>
            <a:endParaRPr/>
          </a:p>
          <a:p>
            <a:pPr indent="0" lvl="0" marL="0" rtl="0" algn="l">
              <a:spcBef>
                <a:spcPts val="0"/>
              </a:spcBef>
              <a:spcAft>
                <a:spcPts val="0"/>
              </a:spcAft>
              <a:buNone/>
            </a:pPr>
            <a:r>
              <a:rPr lang="en"/>
              <a:t>And we can use Gene Ontology enrichment analysis to explore the function of these genes, and we find that there are specific cellular processes enriched here, such as RNA metabolism, cell </a:t>
            </a:r>
            <a:r>
              <a:rPr lang="en"/>
              <a:t>communication</a:t>
            </a:r>
            <a:r>
              <a:rPr lang="en"/>
              <a:t> or transcription, which all make sense in a cell that is undergoing such a drastic transcriptional response.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3526a039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3526a039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changes are also happening at the chromatin level in these cells, and we can detect them using assays such as </a:t>
            </a:r>
            <a:endParaRPr/>
          </a:p>
          <a:p>
            <a:pPr indent="0" lvl="0" marL="0" rtl="0" algn="l">
              <a:spcBef>
                <a:spcPts val="0"/>
              </a:spcBef>
              <a:spcAft>
                <a:spcPts val="0"/>
              </a:spcAft>
              <a:buNone/>
            </a:pPr>
            <a:r>
              <a:rPr lang="en"/>
              <a:t>ATAC-seq, which detects regions where the chromatin is more accessible,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or ChIP-Seq, which we can use to survey modifications in histones such as acetylation, </a:t>
            </a:r>
            <a:endParaRPr/>
          </a:p>
          <a:p>
            <a:pPr indent="0" lvl="0" marL="0" rtl="0" algn="l">
              <a:spcBef>
                <a:spcPts val="0"/>
              </a:spcBef>
              <a:spcAft>
                <a:spcPts val="0"/>
              </a:spcAft>
              <a:buNone/>
            </a:pPr>
            <a:r>
              <a:rPr lang="en"/>
              <a:t>which is very correlated to transcriptional activity and present in the regulatory elements regulating these genes.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see for this particular enhancer, there is no change in accessibility after the LPS stimulation of these cells, but the levels of H3K27ac increase substantially, similar to the transcriptional levels of the gene it regulates.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2f61d13c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f61d13c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common application is to examine changes that happen during differentiation, for example shown here is the hematopoietic cell lineage.</a:t>
            </a:r>
            <a:endParaRPr/>
          </a:p>
          <a:p>
            <a:pPr indent="0" lvl="0" marL="0" rtl="0" algn="l">
              <a:spcBef>
                <a:spcPts val="0"/>
              </a:spcBef>
              <a:spcAft>
                <a:spcPts val="0"/>
              </a:spcAft>
              <a:buNone/>
            </a:pPr>
            <a:r>
              <a:rPr lang="en"/>
              <a:t>A beautiful study by Christina Leslie’s group showed the regulatory elements that are common to all these cells and established since their progenitors, </a:t>
            </a:r>
            <a:endParaRPr/>
          </a:p>
          <a:p>
            <a:pPr indent="0" lvl="0" marL="0" rtl="0" algn="l">
              <a:spcBef>
                <a:spcPts val="0"/>
              </a:spcBef>
              <a:spcAft>
                <a:spcPts val="0"/>
              </a:spcAft>
              <a:buNone/>
            </a:pPr>
            <a:r>
              <a:rPr lang="en"/>
              <a:t>And also which elements are cell-type specific. The regulatory elements were identified by DNase-Seq, which is another technique that captures chromatin accessibility.</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72f61d13c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2f61d13c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other examples of applications, this one from a couple of years ago:</a:t>
            </a:r>
            <a:endParaRPr/>
          </a:p>
          <a:p>
            <a:pPr indent="0" lvl="0" marL="0" rtl="0" algn="l">
              <a:spcBef>
                <a:spcPts val="0"/>
              </a:spcBef>
              <a:spcAft>
                <a:spcPts val="0"/>
              </a:spcAft>
              <a:buNone/>
            </a:pPr>
            <a:r>
              <a:rPr lang="en"/>
              <a:t>RNA-Seq from NPCs and Neurons derived from human iPSCs from autistic or control individuals, </a:t>
            </a:r>
            <a:endParaRPr/>
          </a:p>
          <a:p>
            <a:pPr indent="0" lvl="0" marL="0" rtl="0" algn="l">
              <a:spcBef>
                <a:spcPts val="0"/>
              </a:spcBef>
              <a:spcAft>
                <a:spcPts val="0"/>
              </a:spcAft>
              <a:buNone/>
            </a:pPr>
            <a:r>
              <a:rPr lang="en"/>
              <a:t>Progenitor cells from autistic individuals show differences in proliferation and development, and this is captured in their transcriptome profiles</a:t>
            </a:r>
            <a:endParaRPr/>
          </a:p>
          <a:p>
            <a:pPr indent="0" lvl="0" marL="0" rtl="0" algn="l">
              <a:spcBef>
                <a:spcPts val="0"/>
              </a:spcBef>
              <a:spcAft>
                <a:spcPts val="0"/>
              </a:spcAft>
              <a:buNone/>
            </a:pPr>
            <a:r>
              <a:rPr lang="en"/>
              <a:t>The s</a:t>
            </a:r>
            <a:r>
              <a:rPr lang="en"/>
              <a:t>tudy unraveled biologically relevant pathway disruptions and showed also genes with dynamic changes of expression through neuron development, enriched in pathways (f) that link voltage-gated cation channel dysregulation in ASD neural differentiation, consistent with decreased excitatory glutamatergic synapses, likely affecting synaptic transmission.</a:t>
            </a:r>
            <a:endParaRPr/>
          </a:p>
          <a:p>
            <a:pPr indent="0" lvl="0" marL="0" rtl="0" algn="l">
              <a:spcBef>
                <a:spcPts val="0"/>
              </a:spcBef>
              <a:spcAft>
                <a:spcPts val="0"/>
              </a:spcAft>
              <a:buNone/>
            </a:pPr>
            <a:r>
              <a:rPr lang="en"/>
              <a:t>Many other applications, drug response, genotype profiling, </a:t>
            </a:r>
            <a:r>
              <a:rPr lang="en"/>
              <a:t>KO studies, etc.</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72f61d13c3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72f61d13c3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83526a039f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3526a039f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go through a quick overview of what needs to happen.</a:t>
            </a:r>
            <a:endParaRPr/>
          </a:p>
          <a:p>
            <a:pPr indent="0" lvl="0" marL="0" rtl="0" algn="l">
              <a:spcBef>
                <a:spcPts val="0"/>
              </a:spcBef>
              <a:spcAft>
                <a:spcPts val="0"/>
              </a:spcAft>
              <a:buNone/>
            </a:pPr>
            <a:r>
              <a:rPr lang="en"/>
              <a:t>You have some cells of interest, from which you made a library of DNA or cDNA fragments, and loaded this on a sequencer. All of this is happening physically in the lab.</a:t>
            </a:r>
            <a:endParaRPr/>
          </a:p>
          <a:p>
            <a:pPr indent="0" lvl="0" marL="0" rtl="0" algn="l">
              <a:spcBef>
                <a:spcPts val="0"/>
              </a:spcBef>
              <a:spcAft>
                <a:spcPts val="0"/>
              </a:spcAft>
              <a:buNone/>
            </a:pPr>
            <a:r>
              <a:rPr lang="en"/>
              <a:t>After the sequencing run, your output are reads, which are contained in files in your computer, and we need to figure out where in the genome they came from. After this mapping or alignment, we can generate read coverage profiles and start to interpret this information.</a:t>
            </a:r>
            <a:endParaRPr/>
          </a:p>
          <a:p>
            <a:pPr indent="0" lvl="0" marL="0" rtl="0" algn="l">
              <a:spcBef>
                <a:spcPts val="0"/>
              </a:spcBef>
              <a:spcAft>
                <a:spcPts val="0"/>
              </a:spcAft>
              <a:buNone/>
            </a:pPr>
            <a:r>
              <a:rPr lang="en"/>
              <a:t>We will go through all these computational steps in more detail, including all of the analyses I mentioned for RNA-Seq. But the basis is the same for genomic data as well.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png"/><Relationship Id="rId8"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sequencing data analysis</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Elisa Donnard, PhD</a:t>
            </a:r>
            <a:endParaRPr/>
          </a:p>
          <a:p>
            <a:pPr indent="0" lvl="0" marL="0" rtl="0" algn="l">
              <a:spcBef>
                <a:spcPts val="0"/>
              </a:spcBef>
              <a:spcAft>
                <a:spcPts val="0"/>
              </a:spcAft>
              <a:buNone/>
            </a:pPr>
            <a:r>
              <a:rPr lang="en"/>
              <a:t>UMassMed Biocore Bootcamp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2"/>
          <p:cNvSpPr txBox="1"/>
          <p:nvPr>
            <p:ph type="title"/>
          </p:nvPr>
        </p:nvSpPr>
        <p:spPr>
          <a:xfrm>
            <a:off x="729450" y="506191"/>
            <a:ext cx="7688400" cy="7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10" name="Google Shape;210;p22"/>
          <p:cNvSpPr txBox="1"/>
          <p:nvPr>
            <p:ph idx="4294967295" type="body"/>
          </p:nvPr>
        </p:nvSpPr>
        <p:spPr>
          <a:xfrm>
            <a:off x="729450" y="1453575"/>
            <a:ext cx="8046900" cy="34869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FFFFFF"/>
              </a:buClr>
              <a:buSzPts val="1500"/>
              <a:buChar char="●"/>
            </a:pPr>
            <a:r>
              <a:rPr lang="en" sz="1500">
                <a:solidFill>
                  <a:srgbClr val="FFFFFF"/>
                </a:solidFill>
              </a:rPr>
              <a:t>Donnard E, Vangala P, Afik S, et al. Comparative Analysis of Immune Cells Reveals a Conserved Regulatory Lexicon. Cell Syst. 2018;6(3):381–394.e7. </a:t>
            </a:r>
            <a:r>
              <a:rPr b="1" lang="en" sz="1500">
                <a:solidFill>
                  <a:srgbClr val="FFFFFF"/>
                </a:solidFill>
              </a:rPr>
              <a:t>doi:10.1016/j.cels.2018.01.002</a:t>
            </a:r>
            <a:endParaRPr b="1" sz="1500">
              <a:solidFill>
                <a:srgbClr val="FFFFFF"/>
              </a:solidFill>
            </a:endParaRPr>
          </a:p>
          <a:p>
            <a:pPr indent="-323850" lvl="0" marL="457200" rtl="0" algn="l">
              <a:spcBef>
                <a:spcPts val="1000"/>
              </a:spcBef>
              <a:spcAft>
                <a:spcPts val="0"/>
              </a:spcAft>
              <a:buClr>
                <a:srgbClr val="FFFFFF"/>
              </a:buClr>
              <a:buSzPts val="1500"/>
              <a:buChar char="●"/>
            </a:pPr>
            <a:r>
              <a:rPr lang="en" sz="1500">
                <a:solidFill>
                  <a:schemeClr val="lt1"/>
                </a:solidFill>
              </a:rPr>
              <a:t>González AJ, Setty M, Leslie CS. Early enhancer establishment and regulatory locus complexity shape transcriptional programs in hematopoietic differentiation. Nat Genet. 2015;47(11):1249–1259. </a:t>
            </a:r>
            <a:r>
              <a:rPr b="1" lang="en" sz="1500">
                <a:solidFill>
                  <a:schemeClr val="lt1"/>
                </a:solidFill>
              </a:rPr>
              <a:t>doi:10.1038/ng.3402</a:t>
            </a:r>
            <a:endParaRPr b="1" sz="1500">
              <a:solidFill>
                <a:srgbClr val="FFFFFF"/>
              </a:solidFill>
            </a:endParaRPr>
          </a:p>
          <a:p>
            <a:pPr indent="-323850" lvl="0" marL="457200" rtl="0" algn="l">
              <a:spcBef>
                <a:spcPts val="1000"/>
              </a:spcBef>
              <a:spcAft>
                <a:spcPts val="0"/>
              </a:spcAft>
              <a:buClr>
                <a:srgbClr val="FFFFFF"/>
              </a:buClr>
              <a:buSzPts val="1500"/>
              <a:buChar char="●"/>
            </a:pPr>
            <a:r>
              <a:rPr lang="en" sz="1500">
                <a:solidFill>
                  <a:schemeClr val="lt1"/>
                </a:solidFill>
              </a:rPr>
              <a:t>Marchetto, M., Belinson, H., Tian, Y. et al. Altered proliferation and networks in neural cells derived from idiopathic autistic individuals. Mol Psychiatry 22, 820–835 (2017). </a:t>
            </a:r>
            <a:r>
              <a:rPr b="1" lang="en" sz="1500">
                <a:solidFill>
                  <a:schemeClr val="lt1"/>
                </a:solidFill>
              </a:rPr>
              <a:t>doi:10.1038/mp.2016.95</a:t>
            </a:r>
            <a:endParaRPr sz="1500">
              <a:solidFill>
                <a:schemeClr val="lt1"/>
              </a:solidFill>
            </a:endParaRPr>
          </a:p>
          <a:p>
            <a:pPr indent="-323850" lvl="0" marL="457200" rtl="0" algn="l">
              <a:lnSpc>
                <a:spcPct val="200000"/>
              </a:lnSpc>
              <a:spcBef>
                <a:spcPts val="1000"/>
              </a:spcBef>
              <a:spcAft>
                <a:spcPts val="0"/>
              </a:spcAft>
              <a:buClr>
                <a:srgbClr val="FFFFFF"/>
              </a:buClr>
              <a:buSzPts val="1500"/>
              <a:buChar char="●"/>
            </a:pPr>
            <a:r>
              <a:rPr lang="en" sz="1500">
                <a:solidFill>
                  <a:srgbClr val="FFFFFF"/>
                </a:solidFill>
              </a:rPr>
              <a:t>Manuel Garber and all Garber lab members</a:t>
            </a:r>
            <a:endParaRPr sz="1500">
              <a:solidFill>
                <a:srgbClr val="FFFFFF"/>
              </a:solidFill>
            </a:endParaRPr>
          </a:p>
          <a:p>
            <a:pPr indent="-323850" lvl="0" marL="457200" rtl="0" algn="l">
              <a:lnSpc>
                <a:spcPct val="200000"/>
              </a:lnSpc>
              <a:spcBef>
                <a:spcPts val="0"/>
              </a:spcBef>
              <a:spcAft>
                <a:spcPts val="1000"/>
              </a:spcAft>
              <a:buClr>
                <a:srgbClr val="FFFFFF"/>
              </a:buClr>
              <a:buSzPts val="1500"/>
              <a:buChar char="●"/>
            </a:pPr>
            <a:r>
              <a:rPr lang="en" sz="1500">
                <a:solidFill>
                  <a:srgbClr val="FFFFFF"/>
                </a:solidFill>
              </a:rPr>
              <a:t>Cartoons: biorender.com</a:t>
            </a:r>
            <a:endParaRPr sz="15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650" y="587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Genome-scale data</a:t>
            </a:r>
            <a:endParaRPr/>
          </a:p>
        </p:txBody>
      </p:sp>
      <p:grpSp>
        <p:nvGrpSpPr>
          <p:cNvPr id="93" name="Google Shape;93;p14"/>
          <p:cNvGrpSpPr/>
          <p:nvPr/>
        </p:nvGrpSpPr>
        <p:grpSpPr>
          <a:xfrm>
            <a:off x="26363" y="1617962"/>
            <a:ext cx="9118762" cy="3479738"/>
            <a:chOff x="26363" y="1617962"/>
            <a:chExt cx="9118762" cy="3479738"/>
          </a:xfrm>
        </p:grpSpPr>
        <p:pic>
          <p:nvPicPr>
            <p:cNvPr id="94" name="Google Shape;94;p14"/>
            <p:cNvPicPr preferRelativeResize="0"/>
            <p:nvPr/>
          </p:nvPicPr>
          <p:blipFill rotWithShape="1">
            <a:blip r:embed="rId3">
              <a:alphaModFix/>
            </a:blip>
            <a:srcRect b="70582" l="1337" r="1725" t="5883"/>
            <a:stretch/>
          </p:blipFill>
          <p:spPr>
            <a:xfrm>
              <a:off x="26363" y="1617962"/>
              <a:ext cx="9091272" cy="2655514"/>
            </a:xfrm>
            <a:prstGeom prst="rect">
              <a:avLst/>
            </a:prstGeom>
            <a:noFill/>
            <a:ln>
              <a:noFill/>
            </a:ln>
          </p:spPr>
        </p:pic>
        <p:sp>
          <p:nvSpPr>
            <p:cNvPr id="95" name="Google Shape;95;p14"/>
            <p:cNvSpPr txBox="1"/>
            <p:nvPr/>
          </p:nvSpPr>
          <p:spPr>
            <a:xfrm>
              <a:off x="7274325" y="4791400"/>
              <a:ext cx="18708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Lato"/>
                  <a:ea typeface="Lato"/>
                  <a:cs typeface="Lato"/>
                  <a:sym typeface="Lato"/>
                </a:rPr>
                <a:t>Garber lab, 2018 Cell Systems</a:t>
              </a:r>
              <a:endParaRPr sz="1000">
                <a:solidFill>
                  <a:srgbClr val="666666"/>
                </a:solidFill>
                <a:latin typeface="Lato"/>
                <a:ea typeface="Lato"/>
                <a:cs typeface="Lato"/>
                <a:sym typeface="Lato"/>
              </a:endParaRPr>
            </a:p>
          </p:txBody>
        </p:sp>
      </p:grpSp>
      <p:sp>
        <p:nvSpPr>
          <p:cNvPr id="96" name="Google Shape;96;p14"/>
          <p:cNvSpPr/>
          <p:nvPr/>
        </p:nvSpPr>
        <p:spPr>
          <a:xfrm>
            <a:off x="5455825" y="2235025"/>
            <a:ext cx="1307700" cy="907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9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7650" y="587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Readout of a cell state</a:t>
            </a:r>
            <a:endParaRPr/>
          </a:p>
        </p:txBody>
      </p:sp>
      <p:pic>
        <p:nvPicPr>
          <p:cNvPr id="102" name="Google Shape;102;p15"/>
          <p:cNvPicPr preferRelativeResize="0"/>
          <p:nvPr/>
        </p:nvPicPr>
        <p:blipFill rotWithShape="1">
          <a:blip r:embed="rId3">
            <a:alphaModFix/>
          </a:blip>
          <a:srcRect b="7566" l="1395" r="52395" t="17223"/>
          <a:stretch/>
        </p:blipFill>
        <p:spPr>
          <a:xfrm>
            <a:off x="5099675" y="509650"/>
            <a:ext cx="3990848" cy="4546852"/>
          </a:xfrm>
          <a:prstGeom prst="rect">
            <a:avLst/>
          </a:prstGeom>
          <a:noFill/>
          <a:ln>
            <a:noFill/>
          </a:ln>
        </p:spPr>
      </p:pic>
      <p:pic>
        <p:nvPicPr>
          <p:cNvPr id="103" name="Google Shape;103;p15"/>
          <p:cNvPicPr preferRelativeResize="0"/>
          <p:nvPr/>
        </p:nvPicPr>
        <p:blipFill rotWithShape="1">
          <a:blip r:embed="rId4">
            <a:alphaModFix/>
          </a:blip>
          <a:srcRect b="46360" l="4330" r="61782" t="18024"/>
          <a:stretch/>
        </p:blipFill>
        <p:spPr>
          <a:xfrm>
            <a:off x="450325" y="1677630"/>
            <a:ext cx="3714023" cy="27324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6"/>
          <p:cNvPicPr preferRelativeResize="0"/>
          <p:nvPr/>
        </p:nvPicPr>
        <p:blipFill>
          <a:blip r:embed="rId3">
            <a:alphaModFix/>
          </a:blip>
          <a:stretch>
            <a:fillRect/>
          </a:stretch>
        </p:blipFill>
        <p:spPr>
          <a:xfrm>
            <a:off x="6521225" y="2031642"/>
            <a:ext cx="2606775" cy="3002759"/>
          </a:xfrm>
          <a:prstGeom prst="rect">
            <a:avLst/>
          </a:prstGeom>
          <a:noFill/>
          <a:ln>
            <a:noFill/>
          </a:ln>
        </p:spPr>
      </p:pic>
      <p:sp>
        <p:nvSpPr>
          <p:cNvPr id="109" name="Google Shape;109;p16"/>
          <p:cNvSpPr txBox="1"/>
          <p:nvPr>
            <p:ph type="title"/>
          </p:nvPr>
        </p:nvSpPr>
        <p:spPr>
          <a:xfrm>
            <a:off x="759075" y="587150"/>
            <a:ext cx="17901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RNA-Seq</a:t>
            </a:r>
            <a:endParaRPr/>
          </a:p>
        </p:txBody>
      </p:sp>
      <p:sp>
        <p:nvSpPr>
          <p:cNvPr id="110" name="Google Shape;110;p16"/>
          <p:cNvSpPr txBox="1"/>
          <p:nvPr/>
        </p:nvSpPr>
        <p:spPr>
          <a:xfrm>
            <a:off x="4078340" y="4791400"/>
            <a:ext cx="17901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66666"/>
                </a:solidFill>
                <a:latin typeface="Lato"/>
                <a:ea typeface="Lato"/>
                <a:cs typeface="Lato"/>
                <a:sym typeface="Lato"/>
              </a:rPr>
              <a:t>LPS stimulation time</a:t>
            </a:r>
            <a:endParaRPr>
              <a:solidFill>
                <a:srgbClr val="666666"/>
              </a:solidFill>
              <a:latin typeface="Lato"/>
              <a:ea typeface="Lato"/>
              <a:cs typeface="Lato"/>
              <a:sym typeface="Lato"/>
            </a:endParaRPr>
          </a:p>
        </p:txBody>
      </p:sp>
      <p:pic>
        <p:nvPicPr>
          <p:cNvPr id="111" name="Google Shape;111;p16"/>
          <p:cNvPicPr preferRelativeResize="0"/>
          <p:nvPr/>
        </p:nvPicPr>
        <p:blipFill rotWithShape="1">
          <a:blip r:embed="rId4">
            <a:alphaModFix/>
          </a:blip>
          <a:srcRect b="46360" l="4330" r="61782" t="18024"/>
          <a:stretch/>
        </p:blipFill>
        <p:spPr>
          <a:xfrm>
            <a:off x="450325" y="1677625"/>
            <a:ext cx="2799750" cy="2059801"/>
          </a:xfrm>
          <a:prstGeom prst="rect">
            <a:avLst/>
          </a:prstGeom>
          <a:noFill/>
          <a:ln>
            <a:noFill/>
          </a:ln>
        </p:spPr>
      </p:pic>
      <p:pic>
        <p:nvPicPr>
          <p:cNvPr id="112" name="Google Shape;112;p16"/>
          <p:cNvPicPr preferRelativeResize="0"/>
          <p:nvPr/>
        </p:nvPicPr>
        <p:blipFill>
          <a:blip r:embed="rId5">
            <a:alphaModFix/>
          </a:blip>
          <a:stretch>
            <a:fillRect/>
          </a:stretch>
        </p:blipFill>
        <p:spPr>
          <a:xfrm>
            <a:off x="3420141" y="2639539"/>
            <a:ext cx="282350" cy="282350"/>
          </a:xfrm>
          <a:prstGeom prst="rect">
            <a:avLst/>
          </a:prstGeom>
          <a:noFill/>
          <a:ln>
            <a:noFill/>
          </a:ln>
        </p:spPr>
      </p:pic>
      <p:pic>
        <p:nvPicPr>
          <p:cNvPr id="113" name="Google Shape;113;p16"/>
          <p:cNvPicPr preferRelativeResize="0"/>
          <p:nvPr/>
        </p:nvPicPr>
        <p:blipFill>
          <a:blip r:embed="rId6">
            <a:alphaModFix/>
          </a:blip>
          <a:stretch>
            <a:fillRect/>
          </a:stretch>
        </p:blipFill>
        <p:spPr>
          <a:xfrm>
            <a:off x="3412004" y="3686914"/>
            <a:ext cx="282350" cy="282350"/>
          </a:xfrm>
          <a:prstGeom prst="rect">
            <a:avLst/>
          </a:prstGeom>
          <a:noFill/>
          <a:ln>
            <a:noFill/>
          </a:ln>
        </p:spPr>
      </p:pic>
      <p:pic>
        <p:nvPicPr>
          <p:cNvPr id="114" name="Google Shape;114;p16"/>
          <p:cNvPicPr preferRelativeResize="0"/>
          <p:nvPr/>
        </p:nvPicPr>
        <p:blipFill>
          <a:blip r:embed="rId7">
            <a:alphaModFix/>
          </a:blip>
          <a:stretch>
            <a:fillRect/>
          </a:stretch>
        </p:blipFill>
        <p:spPr>
          <a:xfrm>
            <a:off x="3428579" y="1441214"/>
            <a:ext cx="282350" cy="282350"/>
          </a:xfrm>
          <a:prstGeom prst="rect">
            <a:avLst/>
          </a:prstGeom>
          <a:noFill/>
          <a:ln>
            <a:noFill/>
          </a:ln>
        </p:spPr>
      </p:pic>
      <p:pic>
        <p:nvPicPr>
          <p:cNvPr id="115" name="Google Shape;115;p16"/>
          <p:cNvPicPr preferRelativeResize="0"/>
          <p:nvPr/>
        </p:nvPicPr>
        <p:blipFill rotWithShape="1">
          <a:blip r:embed="rId8">
            <a:alphaModFix/>
          </a:blip>
          <a:srcRect b="56612" l="50009" r="0" t="0"/>
          <a:stretch/>
        </p:blipFill>
        <p:spPr>
          <a:xfrm>
            <a:off x="3813366" y="829239"/>
            <a:ext cx="2287749" cy="1912949"/>
          </a:xfrm>
          <a:prstGeom prst="rect">
            <a:avLst/>
          </a:prstGeom>
          <a:noFill/>
          <a:ln>
            <a:noFill/>
          </a:ln>
        </p:spPr>
      </p:pic>
      <p:pic>
        <p:nvPicPr>
          <p:cNvPr id="116" name="Google Shape;116;p16"/>
          <p:cNvPicPr preferRelativeResize="0"/>
          <p:nvPr/>
        </p:nvPicPr>
        <p:blipFill rotWithShape="1">
          <a:blip r:embed="rId8">
            <a:alphaModFix/>
          </a:blip>
          <a:srcRect b="-2822" l="-1259" r="49424" t="95263"/>
          <a:stretch/>
        </p:blipFill>
        <p:spPr>
          <a:xfrm rot="24">
            <a:off x="2726499" y="4600445"/>
            <a:ext cx="704051" cy="431443"/>
          </a:xfrm>
          <a:prstGeom prst="rect">
            <a:avLst/>
          </a:prstGeom>
          <a:noFill/>
          <a:ln>
            <a:noFill/>
          </a:ln>
        </p:spPr>
      </p:pic>
      <p:pic>
        <p:nvPicPr>
          <p:cNvPr id="117" name="Google Shape;117;p16"/>
          <p:cNvPicPr preferRelativeResize="0"/>
          <p:nvPr/>
        </p:nvPicPr>
        <p:blipFill rotWithShape="1">
          <a:blip r:embed="rId8">
            <a:alphaModFix/>
          </a:blip>
          <a:srcRect b="4933" l="50009" r="0" t="51679"/>
          <a:stretch/>
        </p:blipFill>
        <p:spPr>
          <a:xfrm>
            <a:off x="3813366" y="2727050"/>
            <a:ext cx="2287749" cy="1912949"/>
          </a:xfrm>
          <a:prstGeom prst="rect">
            <a:avLst/>
          </a:prstGeom>
          <a:noFill/>
          <a:ln>
            <a:noFill/>
          </a:ln>
        </p:spPr>
      </p:pic>
      <p:sp>
        <p:nvSpPr>
          <p:cNvPr id="118" name="Google Shape;118;p16"/>
          <p:cNvSpPr txBox="1"/>
          <p:nvPr/>
        </p:nvSpPr>
        <p:spPr>
          <a:xfrm>
            <a:off x="3805797"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0h</a:t>
            </a:r>
            <a:endParaRPr sz="800">
              <a:latin typeface="Lato"/>
              <a:ea typeface="Lato"/>
              <a:cs typeface="Lato"/>
              <a:sym typeface="Lato"/>
            </a:endParaRPr>
          </a:p>
        </p:txBody>
      </p:sp>
      <p:sp>
        <p:nvSpPr>
          <p:cNvPr id="119" name="Google Shape;119;p16"/>
          <p:cNvSpPr txBox="1"/>
          <p:nvPr/>
        </p:nvSpPr>
        <p:spPr>
          <a:xfrm>
            <a:off x="4026827"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1</a:t>
            </a:r>
            <a:r>
              <a:rPr lang="en" sz="800">
                <a:latin typeface="Lato"/>
                <a:ea typeface="Lato"/>
                <a:cs typeface="Lato"/>
                <a:sym typeface="Lato"/>
              </a:rPr>
              <a:t>h</a:t>
            </a:r>
            <a:endParaRPr sz="800">
              <a:latin typeface="Lato"/>
              <a:ea typeface="Lato"/>
              <a:cs typeface="Lato"/>
              <a:sym typeface="Lato"/>
            </a:endParaRPr>
          </a:p>
        </p:txBody>
      </p:sp>
      <p:sp>
        <p:nvSpPr>
          <p:cNvPr id="120" name="Google Shape;120;p16"/>
          <p:cNvSpPr txBox="1"/>
          <p:nvPr/>
        </p:nvSpPr>
        <p:spPr>
          <a:xfrm>
            <a:off x="4239783"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2</a:t>
            </a:r>
            <a:r>
              <a:rPr lang="en" sz="800">
                <a:latin typeface="Lato"/>
                <a:ea typeface="Lato"/>
                <a:cs typeface="Lato"/>
                <a:sym typeface="Lato"/>
              </a:rPr>
              <a:t>h</a:t>
            </a:r>
            <a:endParaRPr sz="800">
              <a:latin typeface="Lato"/>
              <a:ea typeface="Lato"/>
              <a:cs typeface="Lato"/>
              <a:sym typeface="Lato"/>
            </a:endParaRPr>
          </a:p>
        </p:txBody>
      </p:sp>
      <p:sp>
        <p:nvSpPr>
          <p:cNvPr id="121" name="Google Shape;121;p16"/>
          <p:cNvSpPr txBox="1"/>
          <p:nvPr/>
        </p:nvSpPr>
        <p:spPr>
          <a:xfrm>
            <a:off x="4460808"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4</a:t>
            </a:r>
            <a:r>
              <a:rPr lang="en" sz="800">
                <a:latin typeface="Lato"/>
                <a:ea typeface="Lato"/>
                <a:cs typeface="Lato"/>
                <a:sym typeface="Lato"/>
              </a:rPr>
              <a:t>h</a:t>
            </a:r>
            <a:endParaRPr sz="800">
              <a:latin typeface="Lato"/>
              <a:ea typeface="Lato"/>
              <a:cs typeface="Lato"/>
              <a:sym typeface="Lato"/>
            </a:endParaRPr>
          </a:p>
        </p:txBody>
      </p:sp>
      <p:sp>
        <p:nvSpPr>
          <p:cNvPr id="122" name="Google Shape;122;p16"/>
          <p:cNvSpPr txBox="1"/>
          <p:nvPr/>
        </p:nvSpPr>
        <p:spPr>
          <a:xfrm>
            <a:off x="4688919"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6</a:t>
            </a:r>
            <a:r>
              <a:rPr lang="en" sz="800">
                <a:latin typeface="Lato"/>
                <a:ea typeface="Lato"/>
                <a:cs typeface="Lato"/>
                <a:sym typeface="Lato"/>
              </a:rPr>
              <a:t>h</a:t>
            </a:r>
            <a:endParaRPr sz="800">
              <a:latin typeface="Lato"/>
              <a:ea typeface="Lato"/>
              <a:cs typeface="Lato"/>
              <a:sym typeface="Lato"/>
            </a:endParaRPr>
          </a:p>
        </p:txBody>
      </p:sp>
      <p:sp>
        <p:nvSpPr>
          <p:cNvPr id="123" name="Google Shape;123;p16"/>
          <p:cNvSpPr txBox="1"/>
          <p:nvPr/>
        </p:nvSpPr>
        <p:spPr>
          <a:xfrm>
            <a:off x="4964947"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0h</a:t>
            </a:r>
            <a:endParaRPr sz="800">
              <a:latin typeface="Lato"/>
              <a:ea typeface="Lato"/>
              <a:cs typeface="Lato"/>
              <a:sym typeface="Lato"/>
            </a:endParaRPr>
          </a:p>
        </p:txBody>
      </p:sp>
      <p:sp>
        <p:nvSpPr>
          <p:cNvPr id="124" name="Google Shape;124;p16"/>
          <p:cNvSpPr txBox="1"/>
          <p:nvPr/>
        </p:nvSpPr>
        <p:spPr>
          <a:xfrm>
            <a:off x="5185977"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1h</a:t>
            </a:r>
            <a:endParaRPr sz="800">
              <a:latin typeface="Lato"/>
              <a:ea typeface="Lato"/>
              <a:cs typeface="Lato"/>
              <a:sym typeface="Lato"/>
            </a:endParaRPr>
          </a:p>
        </p:txBody>
      </p:sp>
      <p:sp>
        <p:nvSpPr>
          <p:cNvPr id="125" name="Google Shape;125;p16"/>
          <p:cNvSpPr txBox="1"/>
          <p:nvPr/>
        </p:nvSpPr>
        <p:spPr>
          <a:xfrm>
            <a:off x="5398933"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2h</a:t>
            </a:r>
            <a:endParaRPr sz="800">
              <a:latin typeface="Lato"/>
              <a:ea typeface="Lato"/>
              <a:cs typeface="Lato"/>
              <a:sym typeface="Lato"/>
            </a:endParaRPr>
          </a:p>
        </p:txBody>
      </p:sp>
      <p:sp>
        <p:nvSpPr>
          <p:cNvPr id="126" name="Google Shape;126;p16"/>
          <p:cNvSpPr txBox="1"/>
          <p:nvPr/>
        </p:nvSpPr>
        <p:spPr>
          <a:xfrm>
            <a:off x="5619958"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4h</a:t>
            </a:r>
            <a:endParaRPr sz="800">
              <a:latin typeface="Lato"/>
              <a:ea typeface="Lato"/>
              <a:cs typeface="Lato"/>
              <a:sym typeface="Lato"/>
            </a:endParaRPr>
          </a:p>
        </p:txBody>
      </p:sp>
      <p:sp>
        <p:nvSpPr>
          <p:cNvPr id="127" name="Google Shape;127;p16"/>
          <p:cNvSpPr txBox="1"/>
          <p:nvPr/>
        </p:nvSpPr>
        <p:spPr>
          <a:xfrm>
            <a:off x="5848069" y="45281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6h</a:t>
            </a:r>
            <a:endParaRPr sz="800">
              <a:latin typeface="Lato"/>
              <a:ea typeface="Lato"/>
              <a:cs typeface="Lato"/>
              <a:sym typeface="Lato"/>
            </a:endParaRPr>
          </a:p>
        </p:txBody>
      </p:sp>
      <p:sp>
        <p:nvSpPr>
          <p:cNvPr id="128" name="Google Shape;128;p16"/>
          <p:cNvSpPr txBox="1"/>
          <p:nvPr/>
        </p:nvSpPr>
        <p:spPr>
          <a:xfrm>
            <a:off x="2726476" y="4496190"/>
            <a:ext cx="7041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Lato"/>
                <a:ea typeface="Lato"/>
                <a:cs typeface="Lato"/>
                <a:sym typeface="Lato"/>
              </a:rPr>
              <a:t>Expression</a:t>
            </a:r>
            <a:endParaRPr sz="800">
              <a:latin typeface="Lato"/>
              <a:ea typeface="Lato"/>
              <a:cs typeface="Lato"/>
              <a:sym typeface="Lato"/>
            </a:endParaRPr>
          </a:p>
        </p:txBody>
      </p:sp>
      <p:sp>
        <p:nvSpPr>
          <p:cNvPr id="129" name="Google Shape;129;p16"/>
          <p:cNvSpPr txBox="1"/>
          <p:nvPr/>
        </p:nvSpPr>
        <p:spPr>
          <a:xfrm>
            <a:off x="2987175" y="4794929"/>
            <a:ext cx="508800" cy="28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latin typeface="Lato"/>
                <a:ea typeface="Lato"/>
                <a:cs typeface="Lato"/>
                <a:sym typeface="Lato"/>
              </a:rPr>
              <a:t>high</a:t>
            </a:r>
            <a:endParaRPr sz="800">
              <a:latin typeface="Lato"/>
              <a:ea typeface="Lato"/>
              <a:cs typeface="Lato"/>
              <a:sym typeface="Lato"/>
            </a:endParaRPr>
          </a:p>
        </p:txBody>
      </p:sp>
      <p:sp>
        <p:nvSpPr>
          <p:cNvPr id="130" name="Google Shape;130;p16"/>
          <p:cNvSpPr txBox="1"/>
          <p:nvPr/>
        </p:nvSpPr>
        <p:spPr>
          <a:xfrm>
            <a:off x="2487579" y="4802509"/>
            <a:ext cx="508800" cy="28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latin typeface="Lato"/>
                <a:ea typeface="Lato"/>
                <a:cs typeface="Lato"/>
                <a:sym typeface="Lato"/>
              </a:rPr>
              <a:t>low</a:t>
            </a:r>
            <a:endParaRPr sz="800">
              <a:latin typeface="Lato"/>
              <a:ea typeface="Lato"/>
              <a:cs typeface="Lato"/>
              <a:sym typeface="Lato"/>
            </a:endParaRPr>
          </a:p>
        </p:txBody>
      </p:sp>
      <p:sp>
        <p:nvSpPr>
          <p:cNvPr id="131" name="Google Shape;131;p16"/>
          <p:cNvSpPr txBox="1"/>
          <p:nvPr/>
        </p:nvSpPr>
        <p:spPr>
          <a:xfrm>
            <a:off x="3983425" y="541725"/>
            <a:ext cx="8526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Replicate 1</a:t>
            </a:r>
            <a:endParaRPr sz="1000">
              <a:latin typeface="Lato"/>
              <a:ea typeface="Lato"/>
              <a:cs typeface="Lato"/>
              <a:sym typeface="Lato"/>
            </a:endParaRPr>
          </a:p>
        </p:txBody>
      </p:sp>
      <p:sp>
        <p:nvSpPr>
          <p:cNvPr id="132" name="Google Shape;132;p16"/>
          <p:cNvSpPr txBox="1"/>
          <p:nvPr/>
        </p:nvSpPr>
        <p:spPr>
          <a:xfrm>
            <a:off x="5142581" y="541725"/>
            <a:ext cx="8526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Replicate 2</a:t>
            </a:r>
            <a:endParaRPr sz="1000">
              <a:latin typeface="Lato"/>
              <a:ea typeface="Lato"/>
              <a:cs typeface="Lato"/>
              <a:sym typeface="Lato"/>
            </a:endParaRPr>
          </a:p>
        </p:txBody>
      </p:sp>
      <p:sp>
        <p:nvSpPr>
          <p:cNvPr id="133" name="Google Shape;133;p16"/>
          <p:cNvSpPr txBox="1"/>
          <p:nvPr/>
        </p:nvSpPr>
        <p:spPr>
          <a:xfrm>
            <a:off x="8332975" y="4791400"/>
            <a:ext cx="8121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Lato"/>
                <a:ea typeface="Lato"/>
                <a:cs typeface="Lato"/>
                <a:sym typeface="Lato"/>
              </a:rPr>
              <a:t>Garber lab</a:t>
            </a:r>
            <a:endParaRPr sz="1000">
              <a:solidFill>
                <a:srgbClr val="666666"/>
              </a:solidFill>
              <a:latin typeface="Lato"/>
              <a:ea typeface="Lato"/>
              <a:cs typeface="Lato"/>
              <a:sym typeface="Lato"/>
            </a:endParaRPr>
          </a:p>
        </p:txBody>
      </p:sp>
      <p:pic>
        <p:nvPicPr>
          <p:cNvPr id="134" name="Google Shape;134;p16"/>
          <p:cNvPicPr preferRelativeResize="0"/>
          <p:nvPr/>
        </p:nvPicPr>
        <p:blipFill>
          <a:blip r:embed="rId7">
            <a:alphaModFix/>
          </a:blip>
          <a:stretch>
            <a:fillRect/>
          </a:stretch>
        </p:blipFill>
        <p:spPr>
          <a:xfrm>
            <a:off x="6525141" y="987056"/>
            <a:ext cx="282350" cy="282350"/>
          </a:xfrm>
          <a:prstGeom prst="rect">
            <a:avLst/>
          </a:prstGeom>
          <a:noFill/>
          <a:ln>
            <a:noFill/>
          </a:ln>
        </p:spPr>
      </p:pic>
      <p:pic>
        <p:nvPicPr>
          <p:cNvPr id="135" name="Google Shape;135;p16"/>
          <p:cNvPicPr preferRelativeResize="0"/>
          <p:nvPr/>
        </p:nvPicPr>
        <p:blipFill>
          <a:blip r:embed="rId5">
            <a:alphaModFix/>
          </a:blip>
          <a:stretch>
            <a:fillRect/>
          </a:stretch>
        </p:blipFill>
        <p:spPr>
          <a:xfrm>
            <a:off x="6525141" y="1327727"/>
            <a:ext cx="282350" cy="282350"/>
          </a:xfrm>
          <a:prstGeom prst="rect">
            <a:avLst/>
          </a:prstGeom>
          <a:noFill/>
          <a:ln>
            <a:noFill/>
          </a:ln>
        </p:spPr>
      </p:pic>
      <p:pic>
        <p:nvPicPr>
          <p:cNvPr id="136" name="Google Shape;136;p16"/>
          <p:cNvPicPr preferRelativeResize="0"/>
          <p:nvPr/>
        </p:nvPicPr>
        <p:blipFill>
          <a:blip r:embed="rId6">
            <a:alphaModFix/>
          </a:blip>
          <a:stretch>
            <a:fillRect/>
          </a:stretch>
        </p:blipFill>
        <p:spPr>
          <a:xfrm>
            <a:off x="6525141" y="1668384"/>
            <a:ext cx="282350" cy="282350"/>
          </a:xfrm>
          <a:prstGeom prst="rect">
            <a:avLst/>
          </a:prstGeom>
          <a:noFill/>
          <a:ln>
            <a:noFill/>
          </a:ln>
        </p:spPr>
      </p:pic>
      <p:sp>
        <p:nvSpPr>
          <p:cNvPr id="137" name="Google Shape;137;p16"/>
          <p:cNvSpPr txBox="1"/>
          <p:nvPr/>
        </p:nvSpPr>
        <p:spPr>
          <a:xfrm>
            <a:off x="6264175" y="541725"/>
            <a:ext cx="20649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66666"/>
                </a:solidFill>
                <a:latin typeface="Lato"/>
                <a:ea typeface="Lato"/>
                <a:cs typeface="Lato"/>
                <a:sym typeface="Lato"/>
              </a:rPr>
              <a:t>Differential expression</a:t>
            </a:r>
            <a:endParaRPr>
              <a:solidFill>
                <a:srgbClr val="666666"/>
              </a:solidFill>
              <a:latin typeface="Lato"/>
              <a:ea typeface="Lato"/>
              <a:cs typeface="Lato"/>
              <a:sym typeface="Lato"/>
            </a:endParaRPr>
          </a:p>
        </p:txBody>
      </p:sp>
      <p:sp>
        <p:nvSpPr>
          <p:cNvPr id="138" name="Google Shape;138;p16"/>
          <p:cNvSpPr txBox="1"/>
          <p:nvPr/>
        </p:nvSpPr>
        <p:spPr>
          <a:xfrm>
            <a:off x="6866881" y="944814"/>
            <a:ext cx="12198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286 genes</a:t>
            </a:r>
            <a:endParaRPr sz="1200">
              <a:latin typeface="Lato"/>
              <a:ea typeface="Lato"/>
              <a:cs typeface="Lato"/>
              <a:sym typeface="Lato"/>
            </a:endParaRPr>
          </a:p>
        </p:txBody>
      </p:sp>
      <p:sp>
        <p:nvSpPr>
          <p:cNvPr id="139" name="Google Shape;139;p16"/>
          <p:cNvSpPr txBox="1"/>
          <p:nvPr/>
        </p:nvSpPr>
        <p:spPr>
          <a:xfrm>
            <a:off x="6866881" y="1281689"/>
            <a:ext cx="12198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141</a:t>
            </a:r>
            <a:r>
              <a:rPr lang="en" sz="1200">
                <a:latin typeface="Lato"/>
                <a:ea typeface="Lato"/>
                <a:cs typeface="Lato"/>
                <a:sym typeface="Lato"/>
              </a:rPr>
              <a:t> genes</a:t>
            </a:r>
            <a:endParaRPr sz="1200">
              <a:latin typeface="Lato"/>
              <a:ea typeface="Lato"/>
              <a:cs typeface="Lato"/>
              <a:sym typeface="Lato"/>
            </a:endParaRPr>
          </a:p>
        </p:txBody>
      </p:sp>
      <p:sp>
        <p:nvSpPr>
          <p:cNvPr id="140" name="Google Shape;140;p16"/>
          <p:cNvSpPr txBox="1"/>
          <p:nvPr/>
        </p:nvSpPr>
        <p:spPr>
          <a:xfrm>
            <a:off x="6866881" y="1618564"/>
            <a:ext cx="12198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259</a:t>
            </a:r>
            <a:r>
              <a:rPr lang="en" sz="1200">
                <a:latin typeface="Lato"/>
                <a:ea typeface="Lato"/>
                <a:cs typeface="Lato"/>
                <a:sym typeface="Lato"/>
              </a:rPr>
              <a:t> genes</a:t>
            </a:r>
            <a:endParaRPr sz="1200">
              <a:latin typeface="Lato"/>
              <a:ea typeface="Lato"/>
              <a:cs typeface="Lato"/>
              <a:sym typeface="Lato"/>
            </a:endParaRPr>
          </a:p>
        </p:txBody>
      </p:sp>
      <p:cxnSp>
        <p:nvCxnSpPr>
          <p:cNvPr id="141" name="Google Shape;141;p16"/>
          <p:cNvCxnSpPr/>
          <p:nvPr/>
        </p:nvCxnSpPr>
        <p:spPr>
          <a:xfrm>
            <a:off x="3779225" y="829250"/>
            <a:ext cx="0" cy="1506300"/>
          </a:xfrm>
          <a:prstGeom prst="straightConnector1">
            <a:avLst/>
          </a:prstGeom>
          <a:noFill/>
          <a:ln cap="flat" cmpd="sng" w="19050">
            <a:solidFill>
              <a:srgbClr val="1155CC"/>
            </a:solidFill>
            <a:prstDash val="solid"/>
            <a:round/>
            <a:headEnd len="med" w="med" type="none"/>
            <a:tailEnd len="med" w="med" type="none"/>
          </a:ln>
        </p:spPr>
      </p:cxnSp>
      <p:cxnSp>
        <p:nvCxnSpPr>
          <p:cNvPr id="142" name="Google Shape;142;p16"/>
          <p:cNvCxnSpPr/>
          <p:nvPr/>
        </p:nvCxnSpPr>
        <p:spPr>
          <a:xfrm>
            <a:off x="3780225" y="2417550"/>
            <a:ext cx="0" cy="750900"/>
          </a:xfrm>
          <a:prstGeom prst="straightConnector1">
            <a:avLst/>
          </a:prstGeom>
          <a:noFill/>
          <a:ln cap="flat" cmpd="sng" w="19050">
            <a:solidFill>
              <a:srgbClr val="CC0000"/>
            </a:solidFill>
            <a:prstDash val="solid"/>
            <a:round/>
            <a:headEnd len="med" w="med" type="none"/>
            <a:tailEnd len="med" w="med" type="none"/>
          </a:ln>
        </p:spPr>
      </p:cxnSp>
      <p:cxnSp>
        <p:nvCxnSpPr>
          <p:cNvPr id="143" name="Google Shape;143;p16"/>
          <p:cNvCxnSpPr/>
          <p:nvPr/>
        </p:nvCxnSpPr>
        <p:spPr>
          <a:xfrm>
            <a:off x="3780225" y="3229000"/>
            <a:ext cx="0" cy="1370100"/>
          </a:xfrm>
          <a:prstGeom prst="straightConnector1">
            <a:avLst/>
          </a:prstGeom>
          <a:noFill/>
          <a:ln cap="flat" cmpd="sng" w="19050">
            <a:solidFill>
              <a:srgbClr val="F4CCCC"/>
            </a:solidFill>
            <a:prstDash val="solid"/>
            <a:round/>
            <a:headEnd len="med" w="med" type="none"/>
            <a:tailEnd len="med" w="med" type="none"/>
          </a:ln>
        </p:spPr>
      </p:cxnSp>
      <p:sp>
        <p:nvSpPr>
          <p:cNvPr id="144" name="Google Shape;144;p16"/>
          <p:cNvSpPr/>
          <p:nvPr/>
        </p:nvSpPr>
        <p:spPr>
          <a:xfrm>
            <a:off x="3823135" y="2381425"/>
            <a:ext cx="2287800" cy="3456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7"/>
          <p:cNvSpPr txBox="1"/>
          <p:nvPr>
            <p:ph type="title"/>
          </p:nvPr>
        </p:nvSpPr>
        <p:spPr>
          <a:xfrm>
            <a:off x="727650" y="587150"/>
            <a:ext cx="35265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Chromatin profiling</a:t>
            </a:r>
            <a:endParaRPr/>
          </a:p>
        </p:txBody>
      </p:sp>
      <p:pic>
        <p:nvPicPr>
          <p:cNvPr id="150" name="Google Shape;150;p17"/>
          <p:cNvPicPr preferRelativeResize="0"/>
          <p:nvPr/>
        </p:nvPicPr>
        <p:blipFill rotWithShape="1">
          <a:blip r:embed="rId3">
            <a:alphaModFix/>
          </a:blip>
          <a:srcRect b="51798" l="57114" r="2913" t="1960"/>
          <a:stretch/>
        </p:blipFill>
        <p:spPr>
          <a:xfrm>
            <a:off x="4504072" y="589847"/>
            <a:ext cx="1836908" cy="1487551"/>
          </a:xfrm>
          <a:prstGeom prst="rect">
            <a:avLst/>
          </a:prstGeom>
          <a:noFill/>
          <a:ln>
            <a:noFill/>
          </a:ln>
        </p:spPr>
      </p:pic>
      <p:sp>
        <p:nvSpPr>
          <p:cNvPr id="151" name="Google Shape;151;p17"/>
          <p:cNvSpPr txBox="1"/>
          <p:nvPr/>
        </p:nvSpPr>
        <p:spPr>
          <a:xfrm>
            <a:off x="6402483" y="737497"/>
            <a:ext cx="2238900" cy="6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Lato"/>
                <a:ea typeface="Lato"/>
                <a:cs typeface="Lato"/>
                <a:sym typeface="Lato"/>
              </a:rPr>
              <a:t>Increased accessibility (</a:t>
            </a:r>
            <a:r>
              <a:rPr lang="en">
                <a:solidFill>
                  <a:srgbClr val="0000FF"/>
                </a:solidFill>
                <a:latin typeface="Lato"/>
                <a:ea typeface="Lato"/>
                <a:cs typeface="Lato"/>
                <a:sym typeface="Lato"/>
              </a:rPr>
              <a:t>ATAC-Seq</a:t>
            </a:r>
            <a:r>
              <a:rPr lang="en">
                <a:solidFill>
                  <a:srgbClr val="666666"/>
                </a:solidFill>
                <a:latin typeface="Lato"/>
                <a:ea typeface="Lato"/>
                <a:cs typeface="Lato"/>
                <a:sym typeface="Lato"/>
              </a:rPr>
              <a:t>)</a:t>
            </a:r>
            <a:endParaRPr>
              <a:solidFill>
                <a:srgbClr val="666666"/>
              </a:solidFill>
              <a:latin typeface="Lato"/>
              <a:ea typeface="Lato"/>
              <a:cs typeface="Lato"/>
              <a:sym typeface="Lato"/>
            </a:endParaRPr>
          </a:p>
        </p:txBody>
      </p:sp>
      <p:sp>
        <p:nvSpPr>
          <p:cNvPr id="152" name="Google Shape;152;p17"/>
          <p:cNvSpPr txBox="1"/>
          <p:nvPr/>
        </p:nvSpPr>
        <p:spPr>
          <a:xfrm>
            <a:off x="6402483" y="1363159"/>
            <a:ext cx="2238900" cy="6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Lato"/>
                <a:ea typeface="Lato"/>
                <a:cs typeface="Lato"/>
                <a:sym typeface="Lato"/>
              </a:rPr>
              <a:t>Increased acetylation (</a:t>
            </a:r>
            <a:r>
              <a:rPr lang="en">
                <a:solidFill>
                  <a:srgbClr val="6AA84F"/>
                </a:solidFill>
                <a:latin typeface="Lato"/>
                <a:ea typeface="Lato"/>
                <a:cs typeface="Lato"/>
                <a:sym typeface="Lato"/>
              </a:rPr>
              <a:t>ChIP-Seq</a:t>
            </a:r>
            <a:r>
              <a:rPr lang="en">
                <a:solidFill>
                  <a:srgbClr val="666666"/>
                </a:solidFill>
                <a:latin typeface="Lato"/>
                <a:ea typeface="Lato"/>
                <a:cs typeface="Lato"/>
                <a:sym typeface="Lato"/>
              </a:rPr>
              <a:t>)</a:t>
            </a:r>
            <a:endParaRPr>
              <a:solidFill>
                <a:srgbClr val="666666"/>
              </a:solidFill>
              <a:latin typeface="Lato"/>
              <a:ea typeface="Lato"/>
              <a:cs typeface="Lato"/>
              <a:sym typeface="Lato"/>
            </a:endParaRPr>
          </a:p>
        </p:txBody>
      </p:sp>
      <p:pic>
        <p:nvPicPr>
          <p:cNvPr id="153" name="Google Shape;153;p17"/>
          <p:cNvPicPr preferRelativeResize="0"/>
          <p:nvPr/>
        </p:nvPicPr>
        <p:blipFill rotWithShape="1">
          <a:blip r:embed="rId3">
            <a:alphaModFix/>
          </a:blip>
          <a:srcRect b="46360" l="4330" r="61782" t="18024"/>
          <a:stretch/>
        </p:blipFill>
        <p:spPr>
          <a:xfrm>
            <a:off x="450325" y="1677625"/>
            <a:ext cx="2799750" cy="2059801"/>
          </a:xfrm>
          <a:prstGeom prst="rect">
            <a:avLst/>
          </a:prstGeom>
          <a:noFill/>
          <a:ln>
            <a:noFill/>
          </a:ln>
        </p:spPr>
      </p:pic>
      <p:grpSp>
        <p:nvGrpSpPr>
          <p:cNvPr id="154" name="Google Shape;154;p17"/>
          <p:cNvGrpSpPr/>
          <p:nvPr/>
        </p:nvGrpSpPr>
        <p:grpSpPr>
          <a:xfrm>
            <a:off x="4275483" y="2206347"/>
            <a:ext cx="4869592" cy="2891353"/>
            <a:chOff x="4275483" y="2206347"/>
            <a:chExt cx="4869592" cy="2891353"/>
          </a:xfrm>
        </p:grpSpPr>
        <p:pic>
          <p:nvPicPr>
            <p:cNvPr id="155" name="Google Shape;155;p17"/>
            <p:cNvPicPr preferRelativeResize="0"/>
            <p:nvPr/>
          </p:nvPicPr>
          <p:blipFill rotWithShape="1">
            <a:blip r:embed="rId4">
              <a:alphaModFix/>
            </a:blip>
            <a:srcRect b="21770" l="13674" r="41462" t="-4483"/>
            <a:stretch/>
          </p:blipFill>
          <p:spPr>
            <a:xfrm>
              <a:off x="4275483" y="2206347"/>
              <a:ext cx="3965668" cy="2810923"/>
            </a:xfrm>
            <a:prstGeom prst="rect">
              <a:avLst/>
            </a:prstGeom>
            <a:noFill/>
            <a:ln cap="flat" cmpd="sng" w="9525">
              <a:solidFill>
                <a:srgbClr val="666666"/>
              </a:solidFill>
              <a:prstDash val="solid"/>
              <a:round/>
              <a:headEnd len="sm" w="sm" type="none"/>
              <a:tailEnd len="sm" w="sm" type="none"/>
            </a:ln>
          </p:spPr>
        </p:pic>
        <p:sp>
          <p:nvSpPr>
            <p:cNvPr id="156" name="Google Shape;156;p17"/>
            <p:cNvSpPr txBox="1"/>
            <p:nvPr/>
          </p:nvSpPr>
          <p:spPr>
            <a:xfrm>
              <a:off x="8332975" y="4791400"/>
              <a:ext cx="812100" cy="3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Lato"/>
                  <a:ea typeface="Lato"/>
                  <a:cs typeface="Lato"/>
                  <a:sym typeface="Lato"/>
                </a:rPr>
                <a:t>Garber lab</a:t>
              </a:r>
              <a:endParaRPr sz="1000">
                <a:solidFill>
                  <a:srgbClr val="666666"/>
                </a:solidFill>
                <a:latin typeface="Lato"/>
                <a:ea typeface="Lato"/>
                <a:cs typeface="Lato"/>
                <a:sym typeface="Lato"/>
              </a:endParaRPr>
            </a:p>
          </p:txBody>
        </p:sp>
      </p:grpSp>
      <p:sp>
        <p:nvSpPr>
          <p:cNvPr id="157" name="Google Shape;157;p17"/>
          <p:cNvSpPr txBox="1"/>
          <p:nvPr/>
        </p:nvSpPr>
        <p:spPr>
          <a:xfrm>
            <a:off x="3971497" y="2206339"/>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0h</a:t>
            </a:r>
            <a:endParaRPr sz="800">
              <a:latin typeface="Lato"/>
              <a:ea typeface="Lato"/>
              <a:cs typeface="Lato"/>
              <a:sym typeface="Lato"/>
            </a:endParaRPr>
          </a:p>
        </p:txBody>
      </p:sp>
      <p:sp>
        <p:nvSpPr>
          <p:cNvPr id="158" name="Google Shape;158;p17"/>
          <p:cNvSpPr txBox="1"/>
          <p:nvPr/>
        </p:nvSpPr>
        <p:spPr>
          <a:xfrm>
            <a:off x="3971502" y="255436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1h</a:t>
            </a:r>
            <a:endParaRPr sz="800">
              <a:latin typeface="Lato"/>
              <a:ea typeface="Lato"/>
              <a:cs typeface="Lato"/>
              <a:sym typeface="Lato"/>
            </a:endParaRPr>
          </a:p>
        </p:txBody>
      </p:sp>
      <p:sp>
        <p:nvSpPr>
          <p:cNvPr id="159" name="Google Shape;159;p17"/>
          <p:cNvSpPr txBox="1"/>
          <p:nvPr/>
        </p:nvSpPr>
        <p:spPr>
          <a:xfrm>
            <a:off x="3971508" y="2902389"/>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2h</a:t>
            </a:r>
            <a:endParaRPr sz="800">
              <a:latin typeface="Lato"/>
              <a:ea typeface="Lato"/>
              <a:cs typeface="Lato"/>
              <a:sym typeface="Lato"/>
            </a:endParaRPr>
          </a:p>
        </p:txBody>
      </p:sp>
      <p:sp>
        <p:nvSpPr>
          <p:cNvPr id="160" name="Google Shape;160;p17"/>
          <p:cNvSpPr txBox="1"/>
          <p:nvPr/>
        </p:nvSpPr>
        <p:spPr>
          <a:xfrm>
            <a:off x="3971508" y="32504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4h</a:t>
            </a:r>
            <a:endParaRPr sz="800">
              <a:latin typeface="Lato"/>
              <a:ea typeface="Lato"/>
              <a:cs typeface="Lato"/>
              <a:sym typeface="Lato"/>
            </a:endParaRPr>
          </a:p>
        </p:txBody>
      </p:sp>
      <p:sp>
        <p:nvSpPr>
          <p:cNvPr id="161" name="Google Shape;161;p17"/>
          <p:cNvSpPr txBox="1"/>
          <p:nvPr/>
        </p:nvSpPr>
        <p:spPr>
          <a:xfrm>
            <a:off x="3971497" y="3598439"/>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0h</a:t>
            </a:r>
            <a:endParaRPr sz="800">
              <a:latin typeface="Lato"/>
              <a:ea typeface="Lato"/>
              <a:cs typeface="Lato"/>
              <a:sym typeface="Lato"/>
            </a:endParaRPr>
          </a:p>
        </p:txBody>
      </p:sp>
      <p:sp>
        <p:nvSpPr>
          <p:cNvPr id="162" name="Google Shape;162;p17"/>
          <p:cNvSpPr txBox="1"/>
          <p:nvPr/>
        </p:nvSpPr>
        <p:spPr>
          <a:xfrm>
            <a:off x="3971502" y="394646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1h</a:t>
            </a:r>
            <a:endParaRPr sz="800">
              <a:latin typeface="Lato"/>
              <a:ea typeface="Lato"/>
              <a:cs typeface="Lato"/>
              <a:sym typeface="Lato"/>
            </a:endParaRPr>
          </a:p>
        </p:txBody>
      </p:sp>
      <p:sp>
        <p:nvSpPr>
          <p:cNvPr id="163" name="Google Shape;163;p17"/>
          <p:cNvSpPr txBox="1"/>
          <p:nvPr/>
        </p:nvSpPr>
        <p:spPr>
          <a:xfrm>
            <a:off x="3971508" y="4294489"/>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2h</a:t>
            </a:r>
            <a:endParaRPr sz="800">
              <a:latin typeface="Lato"/>
              <a:ea typeface="Lato"/>
              <a:cs typeface="Lato"/>
              <a:sym typeface="Lato"/>
            </a:endParaRPr>
          </a:p>
        </p:txBody>
      </p:sp>
      <p:sp>
        <p:nvSpPr>
          <p:cNvPr id="164" name="Google Shape;164;p17"/>
          <p:cNvSpPr txBox="1"/>
          <p:nvPr/>
        </p:nvSpPr>
        <p:spPr>
          <a:xfrm>
            <a:off x="3971508" y="4642514"/>
            <a:ext cx="3399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4h</a:t>
            </a:r>
            <a:endParaRPr sz="8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18"/>
          <p:cNvPicPr preferRelativeResize="0"/>
          <p:nvPr/>
        </p:nvPicPr>
        <p:blipFill rotWithShape="1">
          <a:blip r:embed="rId3">
            <a:alphaModFix/>
          </a:blip>
          <a:srcRect b="0" l="2352" r="2400" t="7407"/>
          <a:stretch/>
        </p:blipFill>
        <p:spPr>
          <a:xfrm>
            <a:off x="0" y="1300300"/>
            <a:ext cx="5647935" cy="3843200"/>
          </a:xfrm>
          <a:prstGeom prst="rect">
            <a:avLst/>
          </a:prstGeom>
          <a:noFill/>
          <a:ln>
            <a:noFill/>
          </a:ln>
        </p:spPr>
      </p:pic>
      <p:sp>
        <p:nvSpPr>
          <p:cNvPr id="170" name="Google Shape;170;p18"/>
          <p:cNvSpPr txBox="1"/>
          <p:nvPr>
            <p:ph type="title"/>
          </p:nvPr>
        </p:nvSpPr>
        <p:spPr>
          <a:xfrm>
            <a:off x="727650" y="587150"/>
            <a:ext cx="39525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Differentiation</a:t>
            </a:r>
            <a:endParaRPr/>
          </a:p>
        </p:txBody>
      </p:sp>
      <p:pic>
        <p:nvPicPr>
          <p:cNvPr id="171" name="Google Shape;171;p18"/>
          <p:cNvPicPr preferRelativeResize="0"/>
          <p:nvPr/>
        </p:nvPicPr>
        <p:blipFill rotWithShape="1">
          <a:blip r:embed="rId4">
            <a:alphaModFix/>
          </a:blip>
          <a:srcRect b="83282" l="0" r="31726" t="0"/>
          <a:stretch/>
        </p:blipFill>
        <p:spPr>
          <a:xfrm>
            <a:off x="6874522" y="4434714"/>
            <a:ext cx="1979093" cy="324681"/>
          </a:xfrm>
          <a:prstGeom prst="rect">
            <a:avLst/>
          </a:prstGeom>
          <a:noFill/>
          <a:ln>
            <a:noFill/>
          </a:ln>
        </p:spPr>
      </p:pic>
      <p:pic>
        <p:nvPicPr>
          <p:cNvPr id="172" name="Google Shape;172;p18"/>
          <p:cNvPicPr preferRelativeResize="0"/>
          <p:nvPr/>
        </p:nvPicPr>
        <p:blipFill rotWithShape="1">
          <a:blip r:embed="rId4">
            <a:alphaModFix/>
          </a:blip>
          <a:srcRect b="83283" l="12385" r="77050" t="0"/>
          <a:stretch/>
        </p:blipFill>
        <p:spPr>
          <a:xfrm>
            <a:off x="6305700" y="2223070"/>
            <a:ext cx="306225" cy="324676"/>
          </a:xfrm>
          <a:prstGeom prst="rect">
            <a:avLst/>
          </a:prstGeom>
          <a:noFill/>
          <a:ln>
            <a:noFill/>
          </a:ln>
        </p:spPr>
      </p:pic>
      <p:pic>
        <p:nvPicPr>
          <p:cNvPr id="173" name="Google Shape;173;p18"/>
          <p:cNvPicPr preferRelativeResize="0"/>
          <p:nvPr/>
        </p:nvPicPr>
        <p:blipFill rotWithShape="1">
          <a:blip r:embed="rId4">
            <a:alphaModFix/>
          </a:blip>
          <a:srcRect b="83283" l="0" r="88157" t="0"/>
          <a:stretch/>
        </p:blipFill>
        <p:spPr>
          <a:xfrm>
            <a:off x="6268647" y="1315345"/>
            <a:ext cx="343275" cy="324676"/>
          </a:xfrm>
          <a:prstGeom prst="rect">
            <a:avLst/>
          </a:prstGeom>
          <a:noFill/>
          <a:ln>
            <a:noFill/>
          </a:ln>
        </p:spPr>
      </p:pic>
      <p:pic>
        <p:nvPicPr>
          <p:cNvPr id="174" name="Google Shape;174;p18"/>
          <p:cNvPicPr preferRelativeResize="0"/>
          <p:nvPr/>
        </p:nvPicPr>
        <p:blipFill rotWithShape="1">
          <a:blip r:embed="rId4">
            <a:alphaModFix/>
          </a:blip>
          <a:srcRect b="83283" l="22137" r="65130" t="0"/>
          <a:stretch/>
        </p:blipFill>
        <p:spPr>
          <a:xfrm>
            <a:off x="6305700" y="2967657"/>
            <a:ext cx="369075" cy="324676"/>
          </a:xfrm>
          <a:prstGeom prst="rect">
            <a:avLst/>
          </a:prstGeom>
          <a:noFill/>
          <a:ln>
            <a:noFill/>
          </a:ln>
        </p:spPr>
      </p:pic>
      <p:sp>
        <p:nvSpPr>
          <p:cNvPr id="175" name="Google Shape;175;p18"/>
          <p:cNvSpPr txBox="1"/>
          <p:nvPr/>
        </p:nvSpPr>
        <p:spPr>
          <a:xfrm>
            <a:off x="6763500" y="624800"/>
            <a:ext cx="23805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Lato"/>
                <a:ea typeface="Lato"/>
                <a:cs typeface="Lato"/>
                <a:sym typeface="Lato"/>
              </a:rPr>
              <a:t>A</a:t>
            </a:r>
            <a:r>
              <a:rPr lang="en">
                <a:solidFill>
                  <a:srgbClr val="666666"/>
                </a:solidFill>
                <a:latin typeface="Lato"/>
                <a:ea typeface="Lato"/>
                <a:cs typeface="Lato"/>
                <a:sym typeface="Lato"/>
              </a:rPr>
              <a:t>ccessibility (</a:t>
            </a:r>
            <a:r>
              <a:rPr lang="en">
                <a:solidFill>
                  <a:srgbClr val="666666"/>
                </a:solidFill>
                <a:latin typeface="Lato"/>
                <a:ea typeface="Lato"/>
                <a:cs typeface="Lato"/>
                <a:sym typeface="Lato"/>
              </a:rPr>
              <a:t>DNase-Seq</a:t>
            </a:r>
            <a:r>
              <a:rPr lang="en">
                <a:solidFill>
                  <a:srgbClr val="666666"/>
                </a:solidFill>
                <a:latin typeface="Lato"/>
                <a:ea typeface="Lato"/>
                <a:cs typeface="Lato"/>
                <a:sym typeface="Lato"/>
              </a:rPr>
              <a:t>)</a:t>
            </a:r>
            <a:endParaRPr>
              <a:solidFill>
                <a:srgbClr val="666666"/>
              </a:solidFill>
              <a:latin typeface="Lato"/>
              <a:ea typeface="Lato"/>
              <a:cs typeface="Lato"/>
              <a:sym typeface="Lato"/>
            </a:endParaRPr>
          </a:p>
        </p:txBody>
      </p:sp>
      <p:pic>
        <p:nvPicPr>
          <p:cNvPr id="176" name="Google Shape;176;p18"/>
          <p:cNvPicPr preferRelativeResize="0"/>
          <p:nvPr/>
        </p:nvPicPr>
        <p:blipFill rotWithShape="1">
          <a:blip r:embed="rId5">
            <a:alphaModFix/>
          </a:blip>
          <a:srcRect b="27439" l="20116" r="53850" t="6488"/>
          <a:stretch/>
        </p:blipFill>
        <p:spPr>
          <a:xfrm>
            <a:off x="6673825" y="1036295"/>
            <a:ext cx="2380502" cy="3398425"/>
          </a:xfrm>
          <a:prstGeom prst="rect">
            <a:avLst/>
          </a:prstGeom>
          <a:noFill/>
          <a:ln>
            <a:noFill/>
          </a:ln>
        </p:spPr>
      </p:pic>
      <p:sp>
        <p:nvSpPr>
          <p:cNvPr id="177" name="Google Shape;177;p18"/>
          <p:cNvSpPr txBox="1"/>
          <p:nvPr/>
        </p:nvSpPr>
        <p:spPr>
          <a:xfrm>
            <a:off x="7200900" y="4759400"/>
            <a:ext cx="18534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Lato"/>
                <a:ea typeface="Lato"/>
                <a:cs typeface="Lato"/>
                <a:sym typeface="Lato"/>
              </a:rPr>
              <a:t>Gonzáles </a:t>
            </a:r>
            <a:r>
              <a:rPr i="1" lang="en">
                <a:solidFill>
                  <a:srgbClr val="666666"/>
                </a:solidFill>
                <a:latin typeface="Lato"/>
                <a:ea typeface="Lato"/>
                <a:cs typeface="Lato"/>
                <a:sym typeface="Lato"/>
              </a:rPr>
              <a:t>et al. </a:t>
            </a:r>
            <a:r>
              <a:rPr lang="en">
                <a:solidFill>
                  <a:srgbClr val="666666"/>
                </a:solidFill>
                <a:latin typeface="Lato"/>
                <a:ea typeface="Lato"/>
                <a:cs typeface="Lato"/>
                <a:sym typeface="Lato"/>
              </a:rPr>
              <a:t>2015</a:t>
            </a:r>
            <a:endParaRPr>
              <a:solidFill>
                <a:srgbClr val="666666"/>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7650" y="587150"/>
            <a:ext cx="76896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 expression profiles in disease</a:t>
            </a:r>
            <a:endParaRPr/>
          </a:p>
        </p:txBody>
      </p:sp>
      <p:pic>
        <p:nvPicPr>
          <p:cNvPr id="183" name="Google Shape;183;p19"/>
          <p:cNvPicPr preferRelativeResize="0"/>
          <p:nvPr/>
        </p:nvPicPr>
        <p:blipFill rotWithShape="1">
          <a:blip r:embed="rId3">
            <a:alphaModFix/>
          </a:blip>
          <a:srcRect b="77270" l="0" r="0" t="0"/>
          <a:stretch/>
        </p:blipFill>
        <p:spPr>
          <a:xfrm>
            <a:off x="403325" y="2865575"/>
            <a:ext cx="6115200" cy="2132549"/>
          </a:xfrm>
          <a:prstGeom prst="rect">
            <a:avLst/>
          </a:prstGeom>
          <a:noFill/>
          <a:ln>
            <a:noFill/>
          </a:ln>
        </p:spPr>
      </p:pic>
      <p:pic>
        <p:nvPicPr>
          <p:cNvPr id="184" name="Google Shape;184;p19"/>
          <p:cNvPicPr preferRelativeResize="0"/>
          <p:nvPr/>
        </p:nvPicPr>
        <p:blipFill rotWithShape="1">
          <a:blip r:embed="rId3">
            <a:alphaModFix/>
          </a:blip>
          <a:srcRect b="36558" l="66164" r="0" t="45847"/>
          <a:stretch/>
        </p:blipFill>
        <p:spPr>
          <a:xfrm>
            <a:off x="6615425" y="2865577"/>
            <a:ext cx="2308550" cy="1841675"/>
          </a:xfrm>
          <a:prstGeom prst="rect">
            <a:avLst/>
          </a:prstGeom>
          <a:noFill/>
          <a:ln>
            <a:noFill/>
          </a:ln>
        </p:spPr>
      </p:pic>
      <p:pic>
        <p:nvPicPr>
          <p:cNvPr id="185" name="Google Shape;185;p19"/>
          <p:cNvPicPr preferRelativeResize="0"/>
          <p:nvPr/>
        </p:nvPicPr>
        <p:blipFill>
          <a:blip r:embed="rId4">
            <a:alphaModFix/>
          </a:blip>
          <a:stretch>
            <a:fillRect/>
          </a:stretch>
        </p:blipFill>
        <p:spPr>
          <a:xfrm>
            <a:off x="2321175" y="1365906"/>
            <a:ext cx="6670426" cy="1122894"/>
          </a:xfrm>
          <a:prstGeom prst="rect">
            <a:avLst/>
          </a:prstGeom>
          <a:noFill/>
          <a:ln>
            <a:noFill/>
          </a:ln>
        </p:spPr>
      </p:pic>
      <p:sp>
        <p:nvSpPr>
          <p:cNvPr id="186" name="Google Shape;186;p19"/>
          <p:cNvSpPr txBox="1"/>
          <p:nvPr/>
        </p:nvSpPr>
        <p:spPr>
          <a:xfrm>
            <a:off x="500916" y="1762727"/>
            <a:ext cx="18057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Autism    x    Control</a:t>
            </a:r>
            <a:endParaRPr>
              <a:latin typeface="Lato"/>
              <a:ea typeface="Lato"/>
              <a:cs typeface="Lato"/>
              <a:sym typeface="Lato"/>
            </a:endParaRPr>
          </a:p>
        </p:txBody>
      </p:sp>
      <p:sp>
        <p:nvSpPr>
          <p:cNvPr id="187" name="Google Shape;187;p19"/>
          <p:cNvSpPr/>
          <p:nvPr/>
        </p:nvSpPr>
        <p:spPr>
          <a:xfrm>
            <a:off x="754666" y="2104327"/>
            <a:ext cx="263400" cy="243900"/>
          </a:xfrm>
          <a:prstGeom prst="rect">
            <a:avLst/>
          </a:prstGeom>
          <a:solidFill>
            <a:srgbClr val="FFFFFF"/>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a:off x="1697616" y="2104327"/>
            <a:ext cx="263400" cy="243900"/>
          </a:xfrm>
          <a:prstGeom prst="rect">
            <a:avLst/>
          </a:prstGeom>
          <a:solidFill>
            <a:srgbClr val="000000"/>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get there?</a:t>
            </a:r>
            <a:endParaRPr/>
          </a:p>
        </p:txBody>
      </p:sp>
      <p:sp>
        <p:nvSpPr>
          <p:cNvPr id="194" name="Google Shape;194;p20"/>
          <p:cNvSpPr txBox="1"/>
          <p:nvPr>
            <p:ph idx="1" type="subTitle"/>
          </p:nvPr>
        </p:nvSpPr>
        <p:spPr>
          <a:xfrm>
            <a:off x="729625" y="3172900"/>
            <a:ext cx="46623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a:t>
            </a:r>
            <a:r>
              <a:rPr lang="en" sz="2400"/>
              <a:t>ata analysis steps</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1"/>
          <p:cNvSpPr/>
          <p:nvPr/>
        </p:nvSpPr>
        <p:spPr>
          <a:xfrm>
            <a:off x="0" y="-24200"/>
            <a:ext cx="9144000" cy="2267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1366483" y="76944"/>
            <a:ext cx="579300" cy="263100"/>
          </a:xfrm>
          <a:prstGeom prst="rect">
            <a:avLst/>
          </a:prstGeom>
          <a:noFill/>
          <a:ln>
            <a:noFill/>
          </a:ln>
        </p:spPr>
        <p:txBody>
          <a:bodyPr anchorCtr="0" anchor="ctr" bIns="0" lIns="0" spcFirstLastPara="1" rIns="0" wrap="square" tIns="0">
            <a:noAutofit/>
          </a:bodyPr>
          <a:lstStyle/>
          <a:p>
            <a:pPr indent="0" lvl="0" marL="0" marR="0" rtl="0" algn="l">
              <a:lnSpc>
                <a:spcPct val="60000"/>
              </a:lnSpc>
              <a:spcBef>
                <a:spcPts val="0"/>
              </a:spcBef>
              <a:spcAft>
                <a:spcPts val="0"/>
              </a:spcAft>
              <a:buNone/>
            </a:pPr>
            <a:r>
              <a:rPr lang="en" sz="2400">
                <a:solidFill>
                  <a:srgbClr val="666666"/>
                </a:solidFill>
                <a:latin typeface="Calibri"/>
                <a:ea typeface="Calibri"/>
                <a:cs typeface="Calibri"/>
                <a:sym typeface="Calibri"/>
              </a:rPr>
              <a:t>cells</a:t>
            </a:r>
            <a:endParaRPr/>
          </a:p>
        </p:txBody>
      </p:sp>
      <p:sp>
        <p:nvSpPr>
          <p:cNvPr id="201" name="Google Shape;201;p21"/>
          <p:cNvSpPr/>
          <p:nvPr/>
        </p:nvSpPr>
        <p:spPr>
          <a:xfrm>
            <a:off x="4110932" y="76950"/>
            <a:ext cx="1049700" cy="637200"/>
          </a:xfrm>
          <a:prstGeom prst="rect">
            <a:avLst/>
          </a:prstGeom>
          <a:noFill/>
          <a:ln>
            <a:noFill/>
          </a:ln>
        </p:spPr>
        <p:txBody>
          <a:bodyPr anchorCtr="0" anchor="ctr" bIns="0" lIns="0" spcFirstLastPara="1" rIns="0" wrap="square" tIns="0">
            <a:noAutofit/>
          </a:bodyPr>
          <a:lstStyle/>
          <a:p>
            <a:pPr indent="0" lvl="0" marL="0" marR="0" rtl="0" algn="l">
              <a:lnSpc>
                <a:spcPct val="80000"/>
              </a:lnSpc>
              <a:spcBef>
                <a:spcPts val="0"/>
              </a:spcBef>
              <a:spcAft>
                <a:spcPts val="0"/>
              </a:spcAft>
              <a:buNone/>
            </a:pPr>
            <a:r>
              <a:rPr lang="en" sz="2400">
                <a:solidFill>
                  <a:srgbClr val="666666"/>
                </a:solidFill>
                <a:latin typeface="Calibri"/>
                <a:ea typeface="Calibri"/>
                <a:cs typeface="Calibri"/>
                <a:sym typeface="Calibri"/>
              </a:rPr>
              <a:t>DNA or cDNA</a:t>
            </a:r>
            <a:endParaRPr/>
          </a:p>
        </p:txBody>
      </p:sp>
      <p:sp>
        <p:nvSpPr>
          <p:cNvPr id="202" name="Google Shape;202;p21"/>
          <p:cNvSpPr/>
          <p:nvPr/>
        </p:nvSpPr>
        <p:spPr>
          <a:xfrm>
            <a:off x="6305932" y="76950"/>
            <a:ext cx="1429500" cy="263100"/>
          </a:xfrm>
          <a:prstGeom prst="rect">
            <a:avLst/>
          </a:prstGeom>
          <a:noFill/>
          <a:ln>
            <a:noFill/>
          </a:ln>
        </p:spPr>
        <p:txBody>
          <a:bodyPr anchorCtr="0" anchor="ctr" bIns="0" lIns="0" spcFirstLastPara="1" rIns="0" wrap="square" tIns="0">
            <a:noAutofit/>
          </a:bodyPr>
          <a:lstStyle/>
          <a:p>
            <a:pPr indent="0" lvl="0" marL="0" marR="0" rtl="0" algn="l">
              <a:lnSpc>
                <a:spcPct val="60000"/>
              </a:lnSpc>
              <a:spcBef>
                <a:spcPts val="0"/>
              </a:spcBef>
              <a:spcAft>
                <a:spcPts val="0"/>
              </a:spcAft>
              <a:buNone/>
            </a:pPr>
            <a:r>
              <a:rPr lang="en" sz="2400">
                <a:solidFill>
                  <a:srgbClr val="666666"/>
                </a:solidFill>
                <a:latin typeface="Calibri"/>
                <a:ea typeface="Calibri"/>
                <a:cs typeface="Calibri"/>
                <a:sym typeface="Calibri"/>
              </a:rPr>
              <a:t>sequencing</a:t>
            </a:r>
            <a:endParaRPr/>
          </a:p>
        </p:txBody>
      </p:sp>
      <p:sp>
        <p:nvSpPr>
          <p:cNvPr id="203" name="Google Shape;203;p21"/>
          <p:cNvSpPr/>
          <p:nvPr/>
        </p:nvSpPr>
        <p:spPr>
          <a:xfrm>
            <a:off x="7020262" y="4255475"/>
            <a:ext cx="2068500" cy="263100"/>
          </a:xfrm>
          <a:prstGeom prst="rect">
            <a:avLst/>
          </a:prstGeom>
          <a:noFill/>
          <a:ln>
            <a:noFill/>
          </a:ln>
        </p:spPr>
        <p:txBody>
          <a:bodyPr anchorCtr="0" anchor="ctr" bIns="0" lIns="0" spcFirstLastPara="1" rIns="0" wrap="square" tIns="0">
            <a:noAutofit/>
          </a:bodyPr>
          <a:lstStyle/>
          <a:p>
            <a:pPr indent="0" lvl="0" marL="0" marR="0" rtl="0" algn="l">
              <a:lnSpc>
                <a:spcPct val="60000"/>
              </a:lnSpc>
              <a:spcBef>
                <a:spcPts val="0"/>
              </a:spcBef>
              <a:spcAft>
                <a:spcPts val="0"/>
              </a:spcAft>
              <a:buNone/>
            </a:pPr>
            <a:r>
              <a:rPr lang="en" sz="2400">
                <a:solidFill>
                  <a:srgbClr val="666666"/>
                </a:solidFill>
                <a:latin typeface="Calibri"/>
                <a:ea typeface="Calibri"/>
                <a:cs typeface="Calibri"/>
                <a:sym typeface="Calibri"/>
              </a:rPr>
              <a:t>Read coverage</a:t>
            </a:r>
            <a:endParaRPr/>
          </a:p>
        </p:txBody>
      </p:sp>
      <p:pic>
        <p:nvPicPr>
          <p:cNvPr id="204" name="Google Shape;204;p21"/>
          <p:cNvPicPr preferRelativeResize="0"/>
          <p:nvPr/>
        </p:nvPicPr>
        <p:blipFill rotWithShape="1">
          <a:blip r:embed="rId3">
            <a:alphaModFix/>
          </a:blip>
          <a:srcRect b="5482" l="0" r="0" t="0"/>
          <a:stretch/>
        </p:blipFill>
        <p:spPr>
          <a:xfrm>
            <a:off x="719475" y="178750"/>
            <a:ext cx="7347848" cy="4861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